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embeddedFontLst>
    <p:embeddedFont>
      <p:font typeface="Montserrat" charset="-52"/>
      <p:regular r:id="rId11"/>
      <p:bold r:id="rId12"/>
      <p:italic r:id="rId13"/>
      <p:boldItalic r:id="rId14"/>
    </p:embeddedFont>
    <p:embeddedFont>
      <p:font typeface="Montserrat SemiBold" charset="-52"/>
      <p:regular r:id="rId15"/>
      <p:bold r:id="rId16"/>
      <p:italic r:id="rId17"/>
      <p:boldItalic r:id="rId18"/>
    </p:embeddedFont>
    <p:embeddedFont>
      <p:font typeface="Montserrat Medium" charset="-52"/>
      <p:regular r:id="rId19"/>
      <p:bold r:id="rId20"/>
      <p:italic r:id="rId21"/>
      <p:boldItalic r:id="rId22"/>
    </p:embeddedFont>
    <p:embeddedFont>
      <p:font typeface="Roboto" charset="0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cg0zLx4mqqWMlDlTouernv6ws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Process Mining">
  <p:cSld name="Заглавный - Process Mining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4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" name="Google Shape;15;p14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385189"/>
            <a:ext cx="936842" cy="142756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713" y="920975"/>
            <a:ext cx="2534533" cy="96945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4"/>
          <p:cNvSpPr txBox="1"/>
          <p:nvPr/>
        </p:nvSpPr>
        <p:spPr>
          <a:xfrm>
            <a:off x="957941" y="4120470"/>
            <a:ext cx="235192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115114, Москва,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Дербеневская наб.,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д.11, корпус «A», офис 412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+7 (495) 913-6771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6262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info@ramax.ru</a:t>
            </a:r>
            <a:endParaRPr sz="1200">
              <a:solidFill>
                <a:srgbClr val="26262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Логистика">
  <p:cSld name="Заглавный - Логистика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5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Розничная торговля">
  <p:cSld name="Заглавный - Розничная торговля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6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Производство">
  <p:cSld name="Заглавный - Производство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Банки">
  <p:cSld name="Заглавный - Банки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Телекоммуникации">
  <p:cSld name="Заглавный - Телекоммуникации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Нефть и Газ">
  <p:cSld name="Заглавный - Нефть и Газ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1" name="Google Shape;141;p30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Металлургия">
  <p:cSld name="Заглавный - Металлургия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1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Авиа">
  <p:cSld name="Заглавный - Авиа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9" name="Google Shape;159;p32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Заголовок раздела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5"/>
            <a:ext cx="12192000" cy="685443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5"/>
          <p:cNvSpPr txBox="1">
            <a:spLocks noGrp="1"/>
          </p:cNvSpPr>
          <p:nvPr>
            <p:ph type="body" idx="1"/>
          </p:nvPr>
        </p:nvSpPr>
        <p:spPr>
          <a:xfrm>
            <a:off x="2300951" y="2753728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Google Shape;2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4828" y="521885"/>
            <a:ext cx="796229" cy="304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SAP">
  <p:cSld name="Заглавный - SAP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3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Поддержка и сопровождение">
  <p:cSld name="Заглавный - Поддержка и сопровождение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7" name="Google Shape;177;p34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Работа с клиентами">
  <p:cSld name="Заглавный - Работа с клиентами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5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6" name="Google Shape;186;p35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35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ный - Финансы">
  <p:cSld name="Заглавный - Финансы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524" y="1632228"/>
            <a:ext cx="2439447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871" y="4251728"/>
            <a:ext cx="84201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/>
          <p:nvPr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RAMAX.RU  +7 495 913-67-71</a:t>
            </a:r>
            <a:endParaRPr sz="10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5" name="Google Shape;195;p36"/>
          <p:cNvSpPr txBox="1">
            <a:spLocks noGrp="1"/>
          </p:cNvSpPr>
          <p:nvPr>
            <p:ph type="body" idx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2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остой текст в 2 столбца">
  <p:cSld name="Простой текст в 2 столбца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/>
          <p:nvPr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385189"/>
            <a:ext cx="936842" cy="142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03" name="Google Shape;20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4828" y="521885"/>
            <a:ext cx="796229" cy="30455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>
            <a:spLocks noGrp="1"/>
          </p:cNvSpPr>
          <p:nvPr>
            <p:ph type="body" idx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body" idx="2"/>
          </p:nvPr>
        </p:nvSpPr>
        <p:spPr>
          <a:xfrm>
            <a:off x="1681468" y="2885930"/>
            <a:ext cx="4060876" cy="334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body" idx="3"/>
          </p:nvPr>
        </p:nvSpPr>
        <p:spPr>
          <a:xfrm>
            <a:off x="6755886" y="2885930"/>
            <a:ext cx="4060876" cy="334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body" idx="4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с изображением">
  <p:cSld name="Текст с изображением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/>
          <p:nvPr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385189"/>
            <a:ext cx="936842" cy="142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7" name="Google Shape;2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4828" y="521885"/>
            <a:ext cx="796229" cy="30455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 txBox="1">
            <a:spLocks noGrp="1"/>
          </p:cNvSpPr>
          <p:nvPr>
            <p:ph type="body" idx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2"/>
          </p:nvPr>
        </p:nvSpPr>
        <p:spPr>
          <a:xfrm>
            <a:off x="1681468" y="2689335"/>
            <a:ext cx="4060876" cy="157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3"/>
          </p:nvPr>
        </p:nvSpPr>
        <p:spPr>
          <a:xfrm>
            <a:off x="1681468" y="1278193"/>
            <a:ext cx="4060876" cy="122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4"/>
          </p:nvPr>
        </p:nvSpPr>
        <p:spPr>
          <a:xfrm>
            <a:off x="1681468" y="4444709"/>
            <a:ext cx="4060876" cy="82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5"/>
          </p:nvPr>
        </p:nvSpPr>
        <p:spPr>
          <a:xfrm>
            <a:off x="1681468" y="5447916"/>
            <a:ext cx="4060876" cy="82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>
            <a:spLocks noGrp="1"/>
          </p:cNvSpPr>
          <p:nvPr>
            <p:ph type="pic" idx="6"/>
          </p:nvPr>
        </p:nvSpPr>
        <p:spPr>
          <a:xfrm>
            <a:off x="6520714" y="4239901"/>
            <a:ext cx="3853199" cy="216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>
            <a:spLocks noGrp="1"/>
          </p:cNvSpPr>
          <p:nvPr>
            <p:ph type="pic" idx="7"/>
          </p:nvPr>
        </p:nvSpPr>
        <p:spPr>
          <a:xfrm>
            <a:off x="6520714" y="1290223"/>
            <a:ext cx="3853199" cy="216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и текста с изображением">
  <p:cSld name="Блоки текста с изображением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385189"/>
            <a:ext cx="936842" cy="142756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7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9" name="Google Shape;3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4828" y="521885"/>
            <a:ext cx="796229" cy="30455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 txBox="1">
            <a:spLocks noGrp="1"/>
          </p:cNvSpPr>
          <p:nvPr>
            <p:ph type="body" idx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2"/>
          </p:nvPr>
        </p:nvSpPr>
        <p:spPr>
          <a:xfrm>
            <a:off x="1681468" y="4687799"/>
            <a:ext cx="4060876" cy="157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3"/>
          </p:nvPr>
        </p:nvSpPr>
        <p:spPr>
          <a:xfrm>
            <a:off x="1182742" y="3961563"/>
            <a:ext cx="2181615" cy="437590"/>
          </a:xfrm>
          <a:prstGeom prst="rect">
            <a:avLst/>
          </a:prstGeom>
          <a:solidFill>
            <a:srgbClr val="B72A30"/>
          </a:solidFill>
          <a:ln>
            <a:noFill/>
          </a:ln>
        </p:spPr>
        <p:txBody>
          <a:bodyPr spcFirstLastPara="1" wrap="square" lIns="50397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4"/>
          </p:nvPr>
        </p:nvSpPr>
        <p:spPr>
          <a:xfrm>
            <a:off x="1681468" y="2125470"/>
            <a:ext cx="4060876" cy="157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5"/>
          </p:nvPr>
        </p:nvSpPr>
        <p:spPr>
          <a:xfrm>
            <a:off x="1182742" y="1399234"/>
            <a:ext cx="2181615" cy="437590"/>
          </a:xfrm>
          <a:prstGeom prst="rect">
            <a:avLst/>
          </a:prstGeom>
          <a:solidFill>
            <a:srgbClr val="B72A30"/>
          </a:solidFill>
          <a:ln>
            <a:noFill/>
          </a:ln>
        </p:spPr>
        <p:txBody>
          <a:bodyPr spcFirstLastPara="1" wrap="square" lIns="50397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6"/>
          </p:nvPr>
        </p:nvSpPr>
        <p:spPr>
          <a:xfrm>
            <a:off x="6227015" y="1399233"/>
            <a:ext cx="6020707" cy="437591"/>
          </a:xfrm>
          <a:prstGeom prst="rect">
            <a:avLst/>
          </a:prstGeom>
          <a:solidFill>
            <a:srgbClr val="B72A30"/>
          </a:solidFill>
          <a:ln>
            <a:noFill/>
          </a:ln>
        </p:spPr>
        <p:txBody>
          <a:bodyPr spcFirstLastPara="1" wrap="square" lIns="50397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7"/>
          </p:nvPr>
        </p:nvSpPr>
        <p:spPr>
          <a:xfrm>
            <a:off x="8743673" y="1988566"/>
            <a:ext cx="2770217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7"/>
          <p:cNvSpPr>
            <a:spLocks noGrp="1"/>
          </p:cNvSpPr>
          <p:nvPr>
            <p:ph type="pic" idx="8"/>
          </p:nvPr>
        </p:nvSpPr>
        <p:spPr>
          <a:xfrm>
            <a:off x="6520714" y="2994822"/>
            <a:ext cx="4993176" cy="280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остой текст в 1 столбец">
  <p:cSld name="Простой текст в 1 столбец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/>
          <p:nvPr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385189"/>
            <a:ext cx="936842" cy="142756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52" name="Google Shape;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4828" y="521885"/>
            <a:ext cx="796229" cy="30455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2"/>
          </p:nvPr>
        </p:nvSpPr>
        <p:spPr>
          <a:xfrm>
            <a:off x="1681468" y="2885930"/>
            <a:ext cx="8692446" cy="334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3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ьшое изображение">
  <p:cSld name="Большое изображение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385189"/>
            <a:ext cx="936842" cy="142756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59" name="Google Shape;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4828" y="521885"/>
            <a:ext cx="796229" cy="30455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9"/>
          <p:cNvSpPr>
            <a:spLocks noGrp="1"/>
          </p:cNvSpPr>
          <p:nvPr>
            <p:ph type="pic" idx="2"/>
          </p:nvPr>
        </p:nvSpPr>
        <p:spPr>
          <a:xfrm>
            <a:off x="936842" y="1098973"/>
            <a:ext cx="9437071" cy="530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">
  <p:cSld name="Таблица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385189"/>
            <a:ext cx="936842" cy="14275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5" name="Google Shape;6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4828" y="521885"/>
            <a:ext cx="796229" cy="30455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0"/>
          <p:cNvSpPr txBox="1">
            <a:spLocks noGrp="1"/>
          </p:cNvSpPr>
          <p:nvPr>
            <p:ph type="body" idx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tbl" idx="2"/>
          </p:nvPr>
        </p:nvSpPr>
        <p:spPr>
          <a:xfrm>
            <a:off x="1681468" y="2401347"/>
            <a:ext cx="9351962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  <a:defRPr sz="16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3"/>
          </p:nvPr>
        </p:nvSpPr>
        <p:spPr>
          <a:xfrm>
            <a:off x="1681468" y="5680919"/>
            <a:ext cx="4060876" cy="69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2A3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4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">
  <p:cSld name="График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385189"/>
            <a:ext cx="936842" cy="142756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73" name="Google Shape;7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4828" y="521885"/>
            <a:ext cx="796229" cy="3045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>
            <a:spLocks noGrp="1"/>
          </p:cNvSpPr>
          <p:nvPr>
            <p:ph type="chart" idx="2"/>
          </p:nvPr>
        </p:nvSpPr>
        <p:spPr>
          <a:xfrm>
            <a:off x="1681468" y="2441741"/>
            <a:ext cx="3852862" cy="346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3"/>
          </p:nvPr>
        </p:nvSpPr>
        <p:spPr>
          <a:xfrm>
            <a:off x="6662542" y="1812758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1"/>
          <p:cNvSpPr>
            <a:spLocks noGrp="1"/>
          </p:cNvSpPr>
          <p:nvPr>
            <p:ph type="chart" idx="4"/>
          </p:nvPr>
        </p:nvSpPr>
        <p:spPr>
          <a:xfrm>
            <a:off x="6662542" y="2441741"/>
            <a:ext cx="3852862" cy="346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5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з наполнение">
  <p:cSld name="Без наполнение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385189"/>
            <a:ext cx="936842" cy="14275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2" name="Google Shape;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4828" y="521885"/>
            <a:ext cx="796229" cy="30455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"/>
          <p:cNvSpPr txBox="1">
            <a:spLocks noGrp="1"/>
          </p:cNvSpPr>
          <p:nvPr>
            <p:ph type="body" idx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"/>
          <p:cNvSpPr txBox="1">
            <a:spLocks noGrp="1"/>
          </p:cNvSpPr>
          <p:nvPr>
            <p:ph type="body" idx="1"/>
          </p:nvPr>
        </p:nvSpPr>
        <p:spPr>
          <a:xfrm>
            <a:off x="2281275" y="2495325"/>
            <a:ext cx="38166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Оптимизация движения вагонов для выполнения внешних заказов</a:t>
            </a:r>
            <a:endParaRPr sz="21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213" name="Google Shape;213;p1"/>
          <p:cNvSpPr txBox="1">
            <a:spLocks noGrp="1"/>
          </p:cNvSpPr>
          <p:nvPr>
            <p:ph type="body" idx="2"/>
          </p:nvPr>
        </p:nvSpPr>
        <p:spPr>
          <a:xfrm>
            <a:off x="2049911" y="4360241"/>
            <a:ext cx="33657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/>
          </a:p>
        </p:txBody>
      </p:sp>
      <p:sp>
        <p:nvSpPr>
          <p:cNvPr id="214" name="Google Shape;214;p1"/>
          <p:cNvSpPr txBox="1">
            <a:spLocks noGrp="1"/>
          </p:cNvSpPr>
          <p:nvPr>
            <p:ph type="body" idx="3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endParaRPr/>
          </a:p>
        </p:txBody>
      </p:sp>
      <p:sp>
        <p:nvSpPr>
          <p:cNvPr id="215" name="Google Shape;215;p1"/>
          <p:cNvSpPr txBox="1">
            <a:spLocks noGrp="1"/>
          </p:cNvSpPr>
          <p:nvPr>
            <p:ph type="body" idx="4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"/>
          <p:cNvSpPr txBox="1">
            <a:spLocks noGrp="1"/>
          </p:cNvSpPr>
          <p:nvPr>
            <p:ph type="body" idx="1"/>
          </p:nvPr>
        </p:nvSpPr>
        <p:spPr>
          <a:xfrm>
            <a:off x="1226775" y="671550"/>
            <a:ext cx="40614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ru-RU" sz="3000"/>
              <a:t>Команда:  </a:t>
            </a:r>
            <a:r>
              <a:rPr lang="ru-RU" sz="3000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PBGroup</a:t>
            </a:r>
            <a:endParaRPr sz="4700"/>
          </a:p>
        </p:txBody>
      </p:sp>
      <p:sp>
        <p:nvSpPr>
          <p:cNvPr id="221" name="Google Shape;221;p2"/>
          <p:cNvSpPr txBox="1"/>
          <p:nvPr/>
        </p:nvSpPr>
        <p:spPr>
          <a:xfrm>
            <a:off x="1173300" y="1602950"/>
            <a:ext cx="2693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/>
              <a:t>Поляков Дмитрий Сергеевич - </a:t>
            </a:r>
            <a:r>
              <a:rPr lang="ru-RU" sz="1800" b="1">
                <a:solidFill>
                  <a:srgbClr val="FFFFFF"/>
                </a:solidFill>
                <a:highlight>
                  <a:srgbClr val="B72A30"/>
                </a:highlight>
              </a:rPr>
              <a:t>Frontend/ UX/UI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/>
              <a:t>Город Барнаул, Алтайский край</a:t>
            </a:r>
            <a:r>
              <a:rPr lang="ru-RU" sz="1800"/>
              <a:t>  </a:t>
            </a:r>
            <a:endParaRPr sz="1800"/>
          </a:p>
        </p:txBody>
      </p:sp>
      <p:sp>
        <p:nvSpPr>
          <p:cNvPr id="222" name="Google Shape;222;p2"/>
          <p:cNvSpPr txBox="1"/>
          <p:nvPr/>
        </p:nvSpPr>
        <p:spPr>
          <a:xfrm>
            <a:off x="1226775" y="3933025"/>
            <a:ext cx="28551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/>
              <a:t>Каширский Денис Дмитриевич</a:t>
            </a:r>
            <a:r>
              <a:rPr lang="ru-RU" sz="1800"/>
              <a:t>  </a:t>
            </a:r>
            <a:r>
              <a:rPr lang="ru-RU" sz="1800" b="1"/>
              <a:t>- </a:t>
            </a:r>
            <a:r>
              <a:rPr lang="ru-RU" sz="1800" b="1">
                <a:solidFill>
                  <a:srgbClr val="FFFFFF"/>
                </a:solidFill>
                <a:highlight>
                  <a:srgbClr val="B72A30"/>
                </a:highlight>
              </a:rPr>
              <a:t>Backend/ Математик (MILP)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/>
              <a:t>Город Барнаул, Алтайский край</a:t>
            </a:r>
            <a:endParaRPr sz="1800" b="1"/>
          </a:p>
        </p:txBody>
      </p:sp>
      <p:sp>
        <p:nvSpPr>
          <p:cNvPr id="223" name="Google Shape;223;p2"/>
          <p:cNvSpPr txBox="1"/>
          <p:nvPr/>
        </p:nvSpPr>
        <p:spPr>
          <a:xfrm>
            <a:off x="6097800" y="3198150"/>
            <a:ext cx="2693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/>
              <a:t>Агапова Дарья Рашитовна - </a:t>
            </a:r>
            <a:r>
              <a:rPr lang="ru-RU" sz="1800" b="1">
                <a:solidFill>
                  <a:srgbClr val="FFFFFF"/>
                </a:solidFill>
                <a:highlight>
                  <a:srgbClr val="B72A30"/>
                </a:highlight>
              </a:rPr>
              <a:t>Frontend/ UX/UI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/>
              <a:t>Город Барнаул, Алтайский край</a:t>
            </a:r>
            <a:endParaRPr sz="1800" b="1"/>
          </a:p>
        </p:txBody>
      </p:sp>
      <p:pic>
        <p:nvPicPr>
          <p:cNvPr id="224" name="Google Shape;22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900" y="3933025"/>
            <a:ext cx="1596900" cy="257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4075" y="2644575"/>
            <a:ext cx="1933450" cy="257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000" y="1817027"/>
            <a:ext cx="1596899" cy="190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232" name="Google Shape;232;p3"/>
          <p:cNvSpPr txBox="1">
            <a:spLocks noGrp="1"/>
          </p:cNvSpPr>
          <p:nvPr>
            <p:ph type="body" idx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ru-RU" sz="3000"/>
              <a:t>Задача и её понимание командой.</a:t>
            </a:r>
            <a:endParaRPr sz="3000"/>
          </a:p>
        </p:txBody>
      </p:sp>
      <p:sp>
        <p:nvSpPr>
          <p:cNvPr id="233" name="Google Shape;233;p3"/>
          <p:cNvSpPr txBox="1">
            <a:spLocks noGrp="1"/>
          </p:cNvSpPr>
          <p:nvPr>
            <p:ph type="body" idx="2"/>
          </p:nvPr>
        </p:nvSpPr>
        <p:spPr>
          <a:xfrm>
            <a:off x="1681500" y="1367300"/>
            <a:ext cx="50073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SemiBold"/>
              <a:buNone/>
            </a:pPr>
            <a:r>
              <a:rPr lang="ru-RU" sz="1800"/>
              <a:t>Задача:</a:t>
            </a:r>
            <a:endParaRPr sz="1800"/>
          </a:p>
          <a:p>
            <a:pPr marL="22860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SemiBold"/>
              <a:buNone/>
            </a:pPr>
            <a:endParaRPr sz="1800"/>
          </a:p>
          <a:p>
            <a:pPr marL="22860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SemiBold"/>
              <a:buNone/>
            </a:pPr>
            <a:r>
              <a:rPr lang="ru-RU" sz="1800"/>
              <a:t>Оптимизация движения поездов. </a:t>
            </a:r>
            <a:endParaRPr sz="1800"/>
          </a:p>
        </p:txBody>
      </p:sp>
      <p:sp>
        <p:nvSpPr>
          <p:cNvPr id="234" name="Google Shape;234;p3"/>
          <p:cNvSpPr txBox="1">
            <a:spLocks noGrp="1"/>
          </p:cNvSpPr>
          <p:nvPr>
            <p:ph type="body" idx="3"/>
          </p:nvPr>
        </p:nvSpPr>
        <p:spPr>
          <a:xfrm>
            <a:off x="1681450" y="4015010"/>
            <a:ext cx="8692500" cy="1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rPr lang="ru-RU" sz="1800" b="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Задачу мы поняли не сразу долго думали и обсуждали, в конце концов пришли к начальным решениям т поиску информации о работе с Эксель документами. Нашли вариант с работой питона который мы не плохо знаем поэтому это нам упростило задачу, но не сильно</a:t>
            </a:r>
            <a:endParaRPr sz="2000" b="1"/>
          </a:p>
        </p:txBody>
      </p:sp>
      <p:sp>
        <p:nvSpPr>
          <p:cNvPr id="235" name="Google Shape;235;p3"/>
          <p:cNvSpPr txBox="1">
            <a:spLocks noGrp="1"/>
          </p:cNvSpPr>
          <p:nvPr>
            <p:ph type="body" idx="4"/>
          </p:nvPr>
        </p:nvSpPr>
        <p:spPr>
          <a:xfrm>
            <a:off x="1681513" y="3446499"/>
            <a:ext cx="40608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rPr lang="ru-RU" sz="1800" b="1"/>
              <a:t>Как мы поняли задачу:</a:t>
            </a:r>
            <a:endParaRPr sz="1800" b="1"/>
          </a:p>
        </p:txBody>
      </p:sp>
      <p:sp>
        <p:nvSpPr>
          <p:cNvPr id="236" name="Google Shape;236;p3"/>
          <p:cNvSpPr txBox="1">
            <a:spLocks noGrp="1"/>
          </p:cNvSpPr>
          <p:nvPr>
            <p:ph type="body" idx="5"/>
          </p:nvPr>
        </p:nvSpPr>
        <p:spPr>
          <a:xfrm>
            <a:off x="1681468" y="5447916"/>
            <a:ext cx="4060876" cy="82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242" name="Google Shape;242;p4"/>
          <p:cNvSpPr txBox="1">
            <a:spLocks noGrp="1"/>
          </p:cNvSpPr>
          <p:nvPr>
            <p:ph type="body" idx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ru-RU" sz="3000"/>
              <a:t>Сложности с которыми мы столкнулись во время работы.</a:t>
            </a:r>
            <a:endParaRPr sz="3000"/>
          </a:p>
        </p:txBody>
      </p:sp>
      <p:sp>
        <p:nvSpPr>
          <p:cNvPr id="243" name="Google Shape;243;p4"/>
          <p:cNvSpPr txBox="1">
            <a:spLocks noGrp="1"/>
          </p:cNvSpPr>
          <p:nvPr>
            <p:ph type="body" idx="2"/>
          </p:nvPr>
        </p:nvSpPr>
        <p:spPr>
          <a:xfrm>
            <a:off x="1681468" y="4687799"/>
            <a:ext cx="4060876" cy="157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 менее значимая проблема была это время которого нам не хватало поэтому нашей командой из 3 человек.</a:t>
            </a:r>
            <a:endParaRPr/>
          </a:p>
        </p:txBody>
      </p:sp>
      <p:sp>
        <p:nvSpPr>
          <p:cNvPr id="244" name="Google Shape;244;p4"/>
          <p:cNvSpPr txBox="1">
            <a:spLocks noGrp="1"/>
          </p:cNvSpPr>
          <p:nvPr>
            <p:ph type="body" idx="3"/>
          </p:nvPr>
        </p:nvSpPr>
        <p:spPr>
          <a:xfrm>
            <a:off x="1182742" y="3961563"/>
            <a:ext cx="2181615" cy="437590"/>
          </a:xfrm>
          <a:prstGeom prst="rect">
            <a:avLst/>
          </a:prstGeom>
          <a:solidFill>
            <a:srgbClr val="B72A30"/>
          </a:solidFill>
          <a:ln>
            <a:noFill/>
          </a:ln>
        </p:spPr>
        <p:txBody>
          <a:bodyPr spcFirstLastPara="1" wrap="square" lIns="50397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 SemiBold"/>
              <a:buNone/>
            </a:pPr>
            <a:r>
              <a:rPr lang="ru-RU" sz="1800"/>
              <a:t>2 проблема</a:t>
            </a:r>
            <a:endParaRPr sz="1800"/>
          </a:p>
        </p:txBody>
      </p:sp>
      <p:sp>
        <p:nvSpPr>
          <p:cNvPr id="245" name="Google Shape;245;p4"/>
          <p:cNvSpPr txBox="1">
            <a:spLocks noGrp="1"/>
          </p:cNvSpPr>
          <p:nvPr>
            <p:ph type="body" idx="4"/>
          </p:nvPr>
        </p:nvSpPr>
        <p:spPr>
          <a:xfrm>
            <a:off x="1681468" y="2125470"/>
            <a:ext cx="4060876" cy="157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Сложности были с подстановкой формул в строки и просчитывания данных, на это мы потратили примерно часа 3.</a:t>
            </a:r>
            <a:endParaRPr/>
          </a:p>
        </p:txBody>
      </p:sp>
      <p:sp>
        <p:nvSpPr>
          <p:cNvPr id="246" name="Google Shape;246;p4"/>
          <p:cNvSpPr txBox="1">
            <a:spLocks noGrp="1"/>
          </p:cNvSpPr>
          <p:nvPr>
            <p:ph type="body" idx="5"/>
          </p:nvPr>
        </p:nvSpPr>
        <p:spPr>
          <a:xfrm>
            <a:off x="1182742" y="1399234"/>
            <a:ext cx="2181615" cy="437590"/>
          </a:xfrm>
          <a:prstGeom prst="rect">
            <a:avLst/>
          </a:prstGeom>
          <a:solidFill>
            <a:srgbClr val="B72A30"/>
          </a:solidFill>
          <a:ln>
            <a:noFill/>
          </a:ln>
        </p:spPr>
        <p:txBody>
          <a:bodyPr spcFirstLastPara="1" wrap="square" lIns="50397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 SemiBold"/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1 прблема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4"/>
          <p:cNvSpPr txBox="1">
            <a:spLocks noGrp="1"/>
          </p:cNvSpPr>
          <p:nvPr>
            <p:ph type="body" idx="6"/>
          </p:nvPr>
        </p:nvSpPr>
        <p:spPr>
          <a:xfrm>
            <a:off x="6227015" y="1399233"/>
            <a:ext cx="6020707" cy="437591"/>
          </a:xfrm>
          <a:prstGeom prst="rect">
            <a:avLst/>
          </a:prstGeom>
          <a:solidFill>
            <a:srgbClr val="B72A30"/>
          </a:solidFill>
          <a:ln>
            <a:noFill/>
          </a:ln>
        </p:spPr>
        <p:txBody>
          <a:bodyPr spcFirstLastPara="1" wrap="square" lIns="50397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 SemiBold"/>
              <a:buNone/>
            </a:pPr>
            <a:r>
              <a:rPr lang="ru-RU" sz="1800"/>
              <a:t>Как мы с этим справились .</a:t>
            </a:r>
            <a:endParaRPr sz="1800"/>
          </a:p>
        </p:txBody>
      </p:sp>
      <p:sp>
        <p:nvSpPr>
          <p:cNvPr id="248" name="Google Shape;248;p4"/>
          <p:cNvSpPr txBox="1">
            <a:spLocks noGrp="1"/>
          </p:cNvSpPr>
          <p:nvPr>
            <p:ph type="body" idx="7"/>
          </p:nvPr>
        </p:nvSpPr>
        <p:spPr>
          <a:xfrm>
            <a:off x="8743673" y="1988566"/>
            <a:ext cx="2770217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/>
          </a:p>
        </p:txBody>
      </p:sp>
      <p:sp>
        <p:nvSpPr>
          <p:cNvPr id="249" name="Google Shape;249;p4"/>
          <p:cNvSpPr>
            <a:spLocks noGrp="1"/>
          </p:cNvSpPr>
          <p:nvPr>
            <p:ph type="pic" idx="8"/>
          </p:nvPr>
        </p:nvSpPr>
        <p:spPr>
          <a:xfrm>
            <a:off x="6520714" y="2994822"/>
            <a:ext cx="4993176" cy="280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Благодаря логике и хорошему подходу мы сделали личный метод решения при помощи условного оператора.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Мы старались как могли выполняя много и не спав ночь!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body" idx="1"/>
          </p:nvPr>
        </p:nvSpPr>
        <p:spPr>
          <a:xfrm>
            <a:off x="1681467" y="1148688"/>
            <a:ext cx="53322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ru-RU" sz="1800"/>
              <a:t>Внешняя часть.</a:t>
            </a:r>
            <a:endParaRPr sz="1800"/>
          </a:p>
        </p:txBody>
      </p:sp>
      <p:sp>
        <p:nvSpPr>
          <p:cNvPr id="256" name="Google Shape;256;p5"/>
          <p:cNvSpPr txBox="1">
            <a:spLocks noGrp="1"/>
          </p:cNvSpPr>
          <p:nvPr>
            <p:ph type="body" idx="2"/>
          </p:nvPr>
        </p:nvSpPr>
        <p:spPr>
          <a:xfrm>
            <a:off x="1681468" y="2885930"/>
            <a:ext cx="8692446" cy="334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body" idx="3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ru-RU" sz="3000"/>
              <a:t>Наш проект.</a:t>
            </a:r>
            <a:endParaRPr sz="3000"/>
          </a:p>
        </p:txBody>
      </p:sp>
      <p:pic>
        <p:nvPicPr>
          <p:cNvPr id="258" name="Google Shape;25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599" y="1679602"/>
            <a:ext cx="8692451" cy="4889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"/>
          <p:cNvSpPr txBox="1">
            <a:spLocks noGrp="1"/>
          </p:cNvSpPr>
          <p:nvPr>
            <p:ph type="sldNum" idx="12"/>
          </p:nvPr>
        </p:nvSpPr>
        <p:spPr>
          <a:xfrm>
            <a:off x="1" y="444744"/>
            <a:ext cx="936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264" name="Google Shape;264;p6"/>
          <p:cNvSpPr>
            <a:spLocks noGrp="1"/>
          </p:cNvSpPr>
          <p:nvPr>
            <p:ph type="pic" idx="2"/>
          </p:nvPr>
        </p:nvSpPr>
        <p:spPr>
          <a:xfrm>
            <a:off x="936842" y="1098973"/>
            <a:ext cx="9437071" cy="530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6"/>
          <p:cNvSpPr txBox="1">
            <a:spLocks noGrp="1"/>
          </p:cNvSpPr>
          <p:nvPr>
            <p:ph type="body" idx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 sz="1800"/>
          </a:p>
        </p:txBody>
      </p:sp>
      <p:pic>
        <p:nvPicPr>
          <p:cNvPr id="266" name="Google Shape;2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00" y="299075"/>
            <a:ext cx="11666202" cy="626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2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Наши планы на будущее: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Наши планы это доделать данную задачу до конца и сотрудничать </a:t>
            </a:r>
          </a:p>
          <a:p>
            <a:r>
              <a:rPr lang="ru-RU" smtClean="0"/>
              <a:t>при </a:t>
            </a:r>
            <a:r>
              <a:rPr lang="ru-RU" dirty="0" smtClean="0"/>
              <a:t>помощи неё с </a:t>
            </a:r>
            <a:r>
              <a:rPr lang="ru-RU" smtClean="0"/>
              <a:t>крупными компаниями,</a:t>
            </a:r>
          </a:p>
          <a:p>
            <a:r>
              <a:rPr lang="ru-RU" smtClean="0"/>
              <a:t>нуждающимися </a:t>
            </a:r>
            <a:r>
              <a:rPr lang="ru-RU" dirty="0" smtClean="0"/>
              <a:t>в оптимизации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Ramax 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891E23"/>
      </a:accent1>
      <a:accent2>
        <a:srgbClr val="B72A30"/>
      </a:accent2>
      <a:accent3>
        <a:srgbClr val="D5373E"/>
      </a:accent3>
      <a:accent4>
        <a:srgbClr val="EB5459"/>
      </a:accent4>
      <a:accent5>
        <a:srgbClr val="2CA5E6"/>
      </a:accent5>
      <a:accent6>
        <a:srgbClr val="0683C7"/>
      </a:accent6>
      <a:hlink>
        <a:srgbClr val="B3B3B3"/>
      </a:hlink>
      <a:folHlink>
        <a:srgbClr val="E6E6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PresentationFormat>Произвольный</PresentationFormat>
  <Paragraphs>44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Montserrat</vt:lpstr>
      <vt:lpstr>Montserrat SemiBold</vt:lpstr>
      <vt:lpstr>Montserrat Medium</vt:lpstr>
      <vt:lpstr>Roboto</vt:lpstr>
      <vt:lpstr>Calibri</vt:lpstr>
      <vt:lpstr>Custom Design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Microsoft Office User</dc:creator>
  <cp:lastModifiedBy>Yorgen</cp:lastModifiedBy>
  <cp:revision>1</cp:revision>
  <dcterms:created xsi:type="dcterms:W3CDTF">2019-05-27T15:27:25Z</dcterms:created>
  <dcterms:modified xsi:type="dcterms:W3CDTF">2021-02-22T10:14:30Z</dcterms:modified>
</cp:coreProperties>
</file>